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8" r:id="rId9"/>
    <p:sldId id="265" r:id="rId10"/>
    <p:sldId id="269" r:id="rId11"/>
    <p:sldId id="264" r:id="rId12"/>
    <p:sldId id="267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A0"/>
    <a:srgbClr val="288ABA"/>
    <a:srgbClr val="771D82"/>
    <a:srgbClr val="131D82"/>
    <a:srgbClr val="8CBE42"/>
    <a:srgbClr val="AA0533"/>
    <a:srgbClr val="4C2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195" autoAdjust="0"/>
  </p:normalViewPr>
  <p:slideViewPr>
    <p:cSldViewPr>
      <p:cViewPr varScale="1">
        <p:scale>
          <a:sx n="110" d="100"/>
          <a:sy n="110" d="100"/>
        </p:scale>
        <p:origin x="16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013176"/>
            <a:ext cx="3312368" cy="12708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64388" y="5857924"/>
            <a:ext cx="216000" cy="216000"/>
            <a:chOff x="2772000" y="1932221"/>
            <a:chExt cx="2340000" cy="2340000"/>
          </a:xfrm>
        </p:grpSpPr>
        <p:sp>
          <p:nvSpPr>
            <p:cNvPr id="9" name="Rectangle 8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24228" y="5857924"/>
            <a:ext cx="216000" cy="216000"/>
            <a:chOff x="2772000" y="1932221"/>
            <a:chExt cx="2340000" cy="2340000"/>
          </a:xfrm>
        </p:grpSpPr>
        <p:sp>
          <p:nvSpPr>
            <p:cNvPr id="15" name="Rectangle 1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8064388" y="4417764"/>
            <a:ext cx="216000" cy="216000"/>
          </a:xfrm>
          <a:prstGeom prst="rect">
            <a:avLst/>
          </a:prstGeom>
          <a:solidFill>
            <a:srgbClr val="006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35834" y="4489210"/>
            <a:ext cx="73108" cy="7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184068" y="5857924"/>
            <a:ext cx="216000" cy="216000"/>
            <a:chOff x="2772000" y="1932221"/>
            <a:chExt cx="2340000" cy="2340000"/>
          </a:xfrm>
        </p:grpSpPr>
        <p:sp>
          <p:nvSpPr>
            <p:cNvPr id="18" name="Rectangle 17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24228" y="4417764"/>
            <a:ext cx="216000" cy="216000"/>
            <a:chOff x="2772000" y="1932221"/>
            <a:chExt cx="2340000" cy="2340000"/>
          </a:xfrm>
        </p:grpSpPr>
        <p:sp>
          <p:nvSpPr>
            <p:cNvPr id="24" name="Rectangle 23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64388" y="2977604"/>
            <a:ext cx="216000" cy="216000"/>
            <a:chOff x="2772000" y="1932221"/>
            <a:chExt cx="2340000" cy="2340000"/>
          </a:xfrm>
        </p:grpSpPr>
        <p:sp>
          <p:nvSpPr>
            <p:cNvPr id="27" name="Rectangle 26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97062" y="92114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UT Sans Bold" pitchFamily="50" charset="0"/>
              </a:rPr>
              <a:t>Gyroboard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97062" y="2131434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UT Sans Bold" pitchFamily="50" charset="0"/>
              </a:rPr>
              <a:t>Autor</a:t>
            </a:r>
            <a:r>
              <a:rPr lang="en-US" sz="2400" dirty="0" smtClean="0">
                <a:latin typeface="UT Sans Bold" pitchFamily="50" charset="0"/>
              </a:rPr>
              <a:t>: Andrei Vasilcoi</a:t>
            </a:r>
          </a:p>
          <a:p>
            <a:r>
              <a:rPr lang="ro-RO" sz="2400" dirty="0" smtClean="0">
                <a:latin typeface="UT Sans Bold" pitchFamily="50" charset="0"/>
              </a:rPr>
              <a:t>Îndrumător: </a:t>
            </a:r>
            <a:r>
              <a:rPr lang="en-US" sz="2400" dirty="0" err="1" smtClean="0">
                <a:latin typeface="UT Sans Bold" pitchFamily="50" charset="0"/>
              </a:rPr>
              <a:t>Sorin</a:t>
            </a:r>
            <a:r>
              <a:rPr lang="en-US" sz="2400" dirty="0" smtClean="0">
                <a:latin typeface="UT Sans Bold" pitchFamily="50" charset="0"/>
              </a:rPr>
              <a:t> </a:t>
            </a:r>
            <a:r>
              <a:rPr lang="en-US" sz="2400" dirty="0" err="1" smtClean="0">
                <a:latin typeface="UT Sans Bold" pitchFamily="50" charset="0"/>
              </a:rPr>
              <a:t>Grigorescu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501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/>
          <a:lstStyle/>
          <a:p>
            <a:pPr algn="ctr"/>
            <a:r>
              <a:rPr lang="ro-RO" dirty="0" smtClean="0">
                <a:latin typeface="UT Sans" panose="00000500000000000000" pitchFamily="50" charset="0"/>
              </a:rPr>
              <a:t>Arhitectura rețelei LSTM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113269"/>
            <a:ext cx="8315200" cy="49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0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438" y="0"/>
            <a:ext cx="6650124" cy="1325563"/>
          </a:xfrm>
        </p:spPr>
        <p:txBody>
          <a:bodyPr/>
          <a:lstStyle/>
          <a:p>
            <a:pPr algn="ctr"/>
            <a:r>
              <a:rPr lang="ro-RO" dirty="0">
                <a:latin typeface="UT Sans" panose="00000500000000000000" pitchFamily="50" charset="0"/>
              </a:rPr>
              <a:t>Posibilități de dezvoltare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690" y="1667234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Selecție limbă pentru predicție 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User Experience (UX)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User Interface (UI)</a:t>
            </a:r>
            <a:endParaRPr lang="ro-RO" sz="2000" dirty="0" smtClean="0">
              <a:latin typeface="UT Sans" pitchFamily="50" charset="0"/>
            </a:endParaRP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Mouse pointer din privire</a:t>
            </a:r>
          </a:p>
        </p:txBody>
      </p:sp>
    </p:spTree>
    <p:extLst>
      <p:ext uri="{BB962C8B-B14F-4D97-AF65-F5344CB8AC3E}">
        <p14:creationId xmlns:p14="http://schemas.microsoft.com/office/powerpoint/2010/main" val="186220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21" y="-55589"/>
            <a:ext cx="6650124" cy="1325563"/>
          </a:xfrm>
        </p:spPr>
        <p:txBody>
          <a:bodyPr/>
          <a:lstStyle/>
          <a:p>
            <a:pPr algn="ctr"/>
            <a:r>
              <a:rPr lang="ro-RO" dirty="0" smtClean="0">
                <a:latin typeface="UT Sans" panose="00000500000000000000" pitchFamily="50" charset="0"/>
              </a:rPr>
              <a:t>Demo</a:t>
            </a:r>
            <a:endParaRPr lang="en-US" dirty="0">
              <a:latin typeface="UT Sa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85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03748" y="3104964"/>
            <a:ext cx="4187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800" dirty="0">
                <a:latin typeface="UT Sans" panose="00000500000000000000" pitchFamily="50" charset="0"/>
              </a:rPr>
              <a:t>Mulțumesc pentru atenție.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678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9532" y="1952836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2"/>
              </a:buBlip>
            </a:pPr>
            <a:r>
              <a:rPr lang="ro-RO" sz="2000" dirty="0" smtClean="0">
                <a:latin typeface="UT Sans" pitchFamily="50" charset="0"/>
              </a:rPr>
              <a:t>Alternativă la sistemele de scris neconvenționale</a:t>
            </a:r>
            <a:endParaRPr lang="ro-RO" sz="2000" dirty="0" smtClean="0">
              <a:latin typeface="UT Symbols" charset="0"/>
              <a:ea typeface="UT Symbols" charset="0"/>
              <a:cs typeface="UT Symbols" charset="0"/>
            </a:endParaRPr>
          </a:p>
          <a:p>
            <a:pPr marL="342900" indent="-342900" algn="just">
              <a:buBlip>
                <a:blip r:embed="rId2"/>
              </a:buBlip>
            </a:pPr>
            <a:r>
              <a:rPr lang="ro-RO" sz="2000" dirty="0" smtClean="0">
                <a:latin typeface="UT Sans" pitchFamily="50" charset="0"/>
              </a:rPr>
              <a:t>O metodă de a îmbina mai multe ramuri ale automaticii</a:t>
            </a:r>
            <a:endParaRPr lang="ro-RO" sz="2000" dirty="0">
              <a:latin typeface="UT Sans" pitchFamily="50" charset="0"/>
            </a:endParaRPr>
          </a:p>
          <a:p>
            <a:pPr marL="342900" indent="-342900" algn="just">
              <a:buBlip>
                <a:blip r:embed="rId2"/>
              </a:buBlip>
            </a:pPr>
            <a:r>
              <a:rPr lang="ro-RO" sz="2000" dirty="0" smtClean="0">
                <a:latin typeface="UT Sans" pitchFamily="50" charset="0"/>
              </a:rPr>
              <a:t>Un proiect personal</a:t>
            </a:r>
          </a:p>
          <a:p>
            <a:pPr algn="just"/>
            <a:endParaRPr lang="en-US" sz="2000" dirty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9CFA00-F39C-46B2-AB84-F25B83E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238" y="0"/>
            <a:ext cx="4104456" cy="1325563"/>
          </a:xfrm>
        </p:spPr>
        <p:txBody>
          <a:bodyPr/>
          <a:lstStyle/>
          <a:p>
            <a:pPr algn="ctr"/>
            <a:r>
              <a:rPr lang="en-US" dirty="0">
                <a:latin typeface="UT Sans" panose="00000500000000000000" pitchFamily="50" charset="0"/>
              </a:rPr>
              <a:t>Ce </a:t>
            </a:r>
            <a:r>
              <a:rPr lang="en-US" dirty="0" err="1">
                <a:latin typeface="UT Sans" panose="00000500000000000000" pitchFamily="50" charset="0"/>
              </a:rPr>
              <a:t>este</a:t>
            </a:r>
            <a:r>
              <a:rPr lang="en-US" dirty="0">
                <a:latin typeface="UT Sans" panose="00000500000000000000" pitchFamily="50" charset="0"/>
              </a:rPr>
              <a:t> </a:t>
            </a:r>
            <a:r>
              <a:rPr lang="en-US" dirty="0" err="1">
                <a:latin typeface="UT Sans" panose="00000500000000000000" pitchFamily="50" charset="0"/>
              </a:rPr>
              <a:t>Gyroboard</a:t>
            </a:r>
            <a:r>
              <a:rPr lang="en-US" dirty="0">
                <a:latin typeface="UT Sans" panose="00000500000000000000" pitchFamily="50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94" y="2960948"/>
            <a:ext cx="4896544" cy="36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6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335" y="17065"/>
            <a:ext cx="6650124" cy="1325563"/>
          </a:xfrm>
        </p:spPr>
        <p:txBody>
          <a:bodyPr/>
          <a:lstStyle/>
          <a:p>
            <a:pPr algn="ctr"/>
            <a:r>
              <a:rPr lang="en-US" dirty="0" err="1">
                <a:latin typeface="UT Sans" panose="00000500000000000000" pitchFamily="50" charset="0"/>
              </a:rPr>
              <a:t>Arhitectura</a:t>
            </a:r>
            <a:r>
              <a:rPr lang="en-US" dirty="0">
                <a:latin typeface="UT Sans" panose="00000500000000000000" pitchFamily="50" charset="0"/>
              </a:rPr>
              <a:t> </a:t>
            </a:r>
            <a:r>
              <a:rPr lang="ro-RO" dirty="0">
                <a:latin typeface="UT Sans" panose="00000500000000000000" pitchFamily="50" charset="0"/>
              </a:rPr>
              <a:t>și </a:t>
            </a:r>
            <a:r>
              <a:rPr lang="ro-RO" dirty="0" smtClean="0">
                <a:latin typeface="UT Sans" panose="00000500000000000000" pitchFamily="50" charset="0"/>
              </a:rPr>
              <a:t/>
            </a:r>
            <a:br>
              <a:rPr lang="ro-RO" dirty="0" smtClean="0">
                <a:latin typeface="UT Sans" panose="00000500000000000000" pitchFamily="50" charset="0"/>
              </a:rPr>
            </a:br>
            <a:r>
              <a:rPr lang="ro-RO" dirty="0" smtClean="0">
                <a:latin typeface="UT Sans" panose="00000500000000000000" pitchFamily="50" charset="0"/>
              </a:rPr>
              <a:t>tehnologiile </a:t>
            </a:r>
            <a:r>
              <a:rPr lang="ro-RO" dirty="0">
                <a:latin typeface="UT Sans" panose="00000500000000000000" pitchFamily="50" charset="0"/>
              </a:rPr>
              <a:t>folosite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93F9DC-3ED0-4F84-8E49-9ED110EC1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02" y="5266342"/>
            <a:ext cx="1117748" cy="1195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5618C-D830-4340-9B13-C426C691E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26" y="5268904"/>
            <a:ext cx="2852255" cy="1200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5261910"/>
            <a:ext cx="1046074" cy="12042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97322"/>
            <a:ext cx="6037106" cy="37246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71" y="5250048"/>
            <a:ext cx="1192869" cy="11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9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2266680-77EC-436E-93E2-C7B95568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0" y="3806"/>
            <a:ext cx="2653680" cy="1325563"/>
          </a:xfrm>
        </p:spPr>
        <p:txBody>
          <a:bodyPr/>
          <a:lstStyle/>
          <a:p>
            <a:pPr algn="ctr"/>
            <a:r>
              <a:rPr lang="en-US" dirty="0">
                <a:latin typeface="UT Sans" panose="00000500000000000000" pitchFamily="50" charset="0"/>
              </a:rPr>
              <a:t>Embedded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9514AA-BE2A-4DEB-9FA5-A378AD72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4" y="3683541"/>
            <a:ext cx="3708388" cy="2086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B3F0B-331A-4D98-B300-1B8BB357AB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3687753"/>
            <a:ext cx="3240360" cy="20887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532" y="1768191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5"/>
              </a:buBlip>
            </a:pPr>
            <a:r>
              <a:rPr lang="ro-RO" sz="2000" dirty="0" smtClean="0">
                <a:latin typeface="UT Sans" pitchFamily="50" charset="0"/>
              </a:rPr>
              <a:t>Componente folosite:</a:t>
            </a:r>
          </a:p>
          <a:p>
            <a:pPr marL="800100" lvl="1" indent="-342900" algn="just">
              <a:buBlip>
                <a:blip r:embed="rId5"/>
              </a:buBlip>
            </a:pPr>
            <a:r>
              <a:rPr lang="ro-RO" sz="2000" dirty="0" smtClean="0">
                <a:latin typeface="UT Sans" pitchFamily="50" charset="0"/>
                <a:ea typeface="UT Symbols" charset="0"/>
                <a:cs typeface="UT Symbols" charset="0"/>
              </a:rPr>
              <a:t>Placă de dezvoltare Arduino</a:t>
            </a:r>
          </a:p>
          <a:p>
            <a:pPr marL="800100" lvl="1" indent="-342900" algn="just">
              <a:buBlip>
                <a:blip r:embed="rId5"/>
              </a:buBlip>
            </a:pPr>
            <a:r>
              <a:rPr lang="ro-RO" sz="2000" dirty="0" smtClean="0">
                <a:latin typeface="UT Sans" pitchFamily="50" charset="0"/>
                <a:ea typeface="UT Symbols" charset="0"/>
                <a:cs typeface="UT Symbols" charset="0"/>
              </a:rPr>
              <a:t>MPU6050 (giroscop + accelerometru)</a:t>
            </a:r>
            <a:endParaRPr lang="ro-RO" sz="2000" dirty="0" smtClean="0">
              <a:latin typeface="UT Symbols" charset="0"/>
              <a:ea typeface="UT Symbols" charset="0"/>
              <a:cs typeface="UT Symbo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90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2266680-77EC-436E-93E2-C7B95568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0" y="3806"/>
            <a:ext cx="2653680" cy="1325563"/>
          </a:xfrm>
        </p:spPr>
        <p:txBody>
          <a:bodyPr/>
          <a:lstStyle/>
          <a:p>
            <a:pPr algn="ctr"/>
            <a:r>
              <a:rPr lang="ro-RO" dirty="0" smtClean="0">
                <a:latin typeface="UT Sans" panose="00000500000000000000" pitchFamily="50" charset="0"/>
              </a:rPr>
              <a:t>Filtru Kalman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32" y="1768191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7"/>
              </a:buBlip>
            </a:pPr>
            <a:r>
              <a:rPr lang="ro-RO" sz="2000" dirty="0" smtClean="0">
                <a:latin typeface="UT Sans" pitchFamily="50" charset="0"/>
              </a:rPr>
              <a:t>test</a:t>
            </a:r>
            <a:endParaRPr lang="ro-RO" sz="2000" dirty="0" smtClean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96752"/>
            <a:ext cx="4731473" cy="2394943"/>
          </a:xfrm>
          <a:prstGeom prst="rect">
            <a:avLst/>
          </a:prstGeom>
        </p:spPr>
      </p:pic>
      <p:pic>
        <p:nvPicPr>
          <p:cNvPr id="3" name="filte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43187" y="3734218"/>
            <a:ext cx="3717631" cy="2881164"/>
          </a:xfrm>
          <a:prstGeom prst="rect">
            <a:avLst/>
          </a:prstGeom>
        </p:spPr>
      </p:pic>
      <p:pic>
        <p:nvPicPr>
          <p:cNvPr id="12" name="not_filter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1654" y="3734218"/>
            <a:ext cx="3717631" cy="2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0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/>
          <a:lstStyle/>
          <a:p>
            <a:pPr algn="ctr"/>
            <a:r>
              <a:rPr lang="ro-RO" dirty="0" smtClean="0">
                <a:latin typeface="UT Sans" panose="00000500000000000000" pitchFamily="50" charset="0"/>
              </a:rPr>
              <a:t>Rețele neurale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76093-DA14-4FE5-BC9D-6F3D53613C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84" y="3343774"/>
            <a:ext cx="6543412" cy="29649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2649" y="1667234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4"/>
              </a:buBlip>
            </a:pPr>
            <a:r>
              <a:rPr lang="ro-RO" sz="2000" dirty="0" smtClean="0">
                <a:latin typeface="UT Sans" pitchFamily="50" charset="0"/>
              </a:rPr>
              <a:t>Rețele neurale vs algoritmi clasici</a:t>
            </a:r>
          </a:p>
          <a:p>
            <a:pPr marL="342900" indent="-342900" algn="just">
              <a:buBlip>
                <a:blip r:embed="rId4"/>
              </a:buBlip>
            </a:pPr>
            <a:r>
              <a:rPr lang="ro-RO" sz="2000" dirty="0" smtClean="0">
                <a:latin typeface="UT Sans" pitchFamily="50" charset="0"/>
              </a:rPr>
              <a:t>Achiziția și prelucrarea datelor</a:t>
            </a:r>
            <a:endParaRPr lang="ro-RO" sz="2000" dirty="0" smtClean="0">
              <a:latin typeface="UT Sans" pitchFamily="50" charset="0"/>
            </a:endParaRPr>
          </a:p>
          <a:p>
            <a:pPr marL="342900" indent="-342900" algn="just">
              <a:buBlip>
                <a:blip r:embed="rId4"/>
              </a:buBlip>
            </a:pPr>
            <a:r>
              <a:rPr lang="ro-RO" sz="2000" dirty="0" smtClean="0">
                <a:latin typeface="UT Sans" pitchFamily="50" charset="0"/>
              </a:rPr>
              <a:t>Implementare simplă</a:t>
            </a:r>
          </a:p>
        </p:txBody>
      </p:sp>
    </p:spTree>
    <p:extLst>
      <p:ext uri="{BB962C8B-B14F-4D97-AF65-F5344CB8AC3E}">
        <p14:creationId xmlns:p14="http://schemas.microsoft.com/office/powerpoint/2010/main" val="123100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/>
          <a:lstStyle/>
          <a:p>
            <a:pPr algn="ctr"/>
            <a:r>
              <a:rPr lang="en-US" dirty="0" err="1" smtClean="0">
                <a:latin typeface="UT Sans" panose="00000500000000000000" pitchFamily="50" charset="0"/>
              </a:rPr>
              <a:t>Detec</a:t>
            </a:r>
            <a:r>
              <a:rPr lang="ro-RO" dirty="0" smtClean="0">
                <a:latin typeface="UT Sans" panose="00000500000000000000" pitchFamily="50" charset="0"/>
              </a:rPr>
              <a:t>ția orientării </a:t>
            </a:r>
            <a:br>
              <a:rPr lang="ro-RO" dirty="0" smtClean="0">
                <a:latin typeface="UT Sans" panose="00000500000000000000" pitchFamily="50" charset="0"/>
              </a:rPr>
            </a:br>
            <a:r>
              <a:rPr lang="ro-RO" dirty="0" smtClean="0">
                <a:latin typeface="UT Sans" panose="00000500000000000000" pitchFamily="50" charset="0"/>
              </a:rPr>
              <a:t>vizuale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3816FA-1ACB-4118-821B-F49B2F94D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67" y="1329626"/>
            <a:ext cx="3773337" cy="2383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FB5607-D5BF-4224-8EC3-20243E2B62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3825044"/>
            <a:ext cx="6228692" cy="28346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9532" y="1667234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7"/>
              </a:buBlip>
            </a:pPr>
            <a:r>
              <a:rPr lang="ro-RO" sz="2000" dirty="0" smtClean="0">
                <a:latin typeface="UT Sans" pitchFamily="50" charset="0"/>
              </a:rPr>
              <a:t>Clasificator Haar</a:t>
            </a:r>
          </a:p>
          <a:p>
            <a:pPr marL="342900" indent="-342900" algn="just">
              <a:buBlip>
                <a:blip r:embed="rId7"/>
              </a:buBlip>
            </a:pPr>
            <a:r>
              <a:rPr lang="ro-RO" sz="2000" dirty="0" smtClean="0">
                <a:latin typeface="UT Sans" pitchFamily="50" charset="0"/>
              </a:rPr>
              <a:t>OpenCV</a:t>
            </a:r>
          </a:p>
          <a:p>
            <a:pPr marL="342900" indent="-342900" algn="just">
              <a:buBlip>
                <a:blip r:embed="rId7"/>
              </a:buBlip>
            </a:pPr>
            <a:r>
              <a:rPr lang="ro-RO" sz="2000" dirty="0" smtClean="0">
                <a:latin typeface="UT Sans" pitchFamily="50" charset="0"/>
              </a:rPr>
              <a:t>Rețea convoluțională</a:t>
            </a:r>
          </a:p>
        </p:txBody>
      </p:sp>
      <p:pic>
        <p:nvPicPr>
          <p:cNvPr id="11" name="bandicam 2018-05-17 13-39-16-9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16550" y="1133598"/>
            <a:ext cx="5168199" cy="27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1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latin typeface="UT Sans" panose="00000500000000000000" pitchFamily="50" charset="0"/>
              </a:rPr>
              <a:t>Proce</a:t>
            </a:r>
            <a:r>
              <a:rPr lang="ro-RO" dirty="0" smtClean="0">
                <a:latin typeface="UT Sans" panose="00000500000000000000" pitchFamily="50" charset="0"/>
              </a:rPr>
              <a:t>de</a:t>
            </a:r>
            <a:r>
              <a:rPr lang="en-US" dirty="0" err="1" smtClean="0">
                <a:latin typeface="UT Sans" panose="00000500000000000000" pitchFamily="50" charset="0"/>
              </a:rPr>
              <a:t>ele</a:t>
            </a:r>
            <a:r>
              <a:rPr lang="en-US" dirty="0" smtClean="0">
                <a:latin typeface="UT Sans" panose="00000500000000000000" pitchFamily="50" charset="0"/>
              </a:rPr>
              <a:t> </a:t>
            </a:r>
            <a:r>
              <a:rPr lang="en-US" dirty="0" err="1" smtClean="0">
                <a:latin typeface="UT Sans" panose="00000500000000000000" pitchFamily="50" charset="0"/>
              </a:rPr>
              <a:t>matematice</a:t>
            </a:r>
            <a:r>
              <a:rPr lang="en-US" dirty="0">
                <a:latin typeface="UT Sans" panose="00000500000000000000" pitchFamily="50" charset="0"/>
              </a:rPr>
              <a:t/>
            </a:r>
            <a:br>
              <a:rPr lang="en-US" dirty="0">
                <a:latin typeface="UT Sans" panose="00000500000000000000" pitchFamily="50" charset="0"/>
              </a:rPr>
            </a:br>
            <a:r>
              <a:rPr lang="en-US" dirty="0" err="1" smtClean="0">
                <a:latin typeface="UT Sans" panose="00000500000000000000" pitchFamily="50" charset="0"/>
              </a:rPr>
              <a:t>folosite</a:t>
            </a:r>
            <a:r>
              <a:rPr lang="en-US" dirty="0" smtClean="0">
                <a:latin typeface="UT Sans" panose="00000500000000000000" pitchFamily="50" charset="0"/>
              </a:rPr>
              <a:t> la re</a:t>
            </a:r>
            <a:r>
              <a:rPr lang="ro-RO" dirty="0" smtClean="0">
                <a:latin typeface="UT Sans" panose="00000500000000000000" pitchFamily="50" charset="0"/>
              </a:rPr>
              <a:t>țeaua </a:t>
            </a:r>
            <a:br>
              <a:rPr lang="ro-RO" dirty="0" smtClean="0">
                <a:latin typeface="UT Sans" panose="00000500000000000000" pitchFamily="50" charset="0"/>
              </a:rPr>
            </a:br>
            <a:r>
              <a:rPr lang="ro-RO" dirty="0" smtClean="0">
                <a:latin typeface="UT Sans" panose="00000500000000000000" pitchFamily="50" charset="0"/>
              </a:rPr>
              <a:t>convoluțională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532" y="1664804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Convoluție</a:t>
            </a:r>
            <a:endParaRPr lang="ro-RO" sz="2000" dirty="0" smtClean="0">
              <a:latin typeface="UT Sans" pitchFamily="50" charset="0"/>
            </a:endParaRP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Pooling</a:t>
            </a:r>
            <a:endParaRPr lang="ro-RO" sz="2000" dirty="0" smtClean="0">
              <a:latin typeface="UT Sans" pitchFamily="50" charset="0"/>
            </a:endParaRP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Softmax</a:t>
            </a:r>
            <a:endParaRPr lang="ro-RO" sz="2000" dirty="0">
              <a:latin typeface="UT Sans" pitchFamily="50" charset="0"/>
            </a:endParaRPr>
          </a:p>
          <a:p>
            <a:pPr marL="342900" indent="-342900" algn="just">
              <a:buBlip>
                <a:blip r:embed="rId3"/>
              </a:buBlip>
            </a:pPr>
            <a:endParaRPr lang="ro-RO" sz="2000" dirty="0" smtClean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89" y="1325563"/>
            <a:ext cx="3168352" cy="2313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780331"/>
            <a:ext cx="3683004" cy="217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977821"/>
            <a:ext cx="4610920" cy="17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3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/>
          <a:lstStyle/>
          <a:p>
            <a:pPr algn="ctr"/>
            <a:r>
              <a:rPr lang="ro-RO" dirty="0">
                <a:latin typeface="UT Sans" panose="00000500000000000000" pitchFamily="50" charset="0"/>
              </a:rPr>
              <a:t>Predicție de </a:t>
            </a:r>
            <a:r>
              <a:rPr lang="en-US" dirty="0" err="1" smtClean="0">
                <a:latin typeface="UT Sans" panose="00000500000000000000" pitchFamily="50" charset="0"/>
              </a:rPr>
              <a:t>cuvinte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532" y="1667234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Arhitectură de tip Long-Short Term Memory (</a:t>
            </a:r>
            <a:r>
              <a:rPr lang="en-US" sz="2000" dirty="0" smtClean="0">
                <a:latin typeface="UT Sans" pitchFamily="50" charset="0"/>
              </a:rPr>
              <a:t>LSTM</a:t>
            </a:r>
            <a:r>
              <a:rPr lang="ro-RO" sz="2000" dirty="0" smtClean="0">
                <a:latin typeface="UT Sans" pitchFamily="50" charset="0"/>
              </a:rPr>
              <a:t>)</a:t>
            </a:r>
            <a:endParaRPr lang="en-US" sz="2000" dirty="0" smtClean="0">
              <a:latin typeface="UT Sans" pitchFamily="50" charset="0"/>
            </a:endParaRPr>
          </a:p>
          <a:p>
            <a:pPr marL="342900" indent="-342900" algn="just">
              <a:buBlip>
                <a:blip r:embed="rId3"/>
              </a:buBlip>
            </a:pPr>
            <a:r>
              <a:rPr lang="en-US" sz="2000" dirty="0" smtClean="0">
                <a:latin typeface="UT Sans" pitchFamily="50" charset="0"/>
              </a:rPr>
              <a:t>Set de date</a:t>
            </a:r>
            <a:r>
              <a:rPr lang="ro-RO" sz="2000" dirty="0" smtClean="0">
                <a:latin typeface="UT Sans" pitchFamily="50" charset="0"/>
              </a:rPr>
              <a:t> </a:t>
            </a:r>
            <a:r>
              <a:rPr lang="ro-RO" sz="2000" dirty="0" smtClean="0">
                <a:latin typeface="UT Sans" pitchFamily="50" charset="0"/>
              </a:rPr>
              <a:t>în limba </a:t>
            </a:r>
            <a:r>
              <a:rPr lang="ro-RO" sz="2000" dirty="0" smtClean="0">
                <a:latin typeface="UT Sans" pitchFamily="50" charset="0"/>
              </a:rPr>
              <a:t>română</a:t>
            </a:r>
            <a:r>
              <a:rPr lang="en-US" sz="2000" dirty="0" smtClean="0">
                <a:latin typeface="UT Sans" pitchFamily="50" charset="0"/>
              </a:rPr>
              <a:t> </a:t>
            </a:r>
            <a:endParaRPr lang="ro-RO" sz="2000" dirty="0" smtClean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94" y="2235960"/>
            <a:ext cx="2321138" cy="3929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2700185"/>
            <a:ext cx="5868652" cy="25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126</Words>
  <Application>Microsoft Office PowerPoint</Application>
  <PresentationFormat>On-screen Show (4:3)</PresentationFormat>
  <Paragraphs>37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UT Sans</vt:lpstr>
      <vt:lpstr>UT Sans Bold</vt:lpstr>
      <vt:lpstr>UT Symbols</vt:lpstr>
      <vt:lpstr>Office Theme</vt:lpstr>
      <vt:lpstr>PowerPoint Presentation</vt:lpstr>
      <vt:lpstr>Ce este Gyroboard?</vt:lpstr>
      <vt:lpstr>Arhitectura și  tehnologiile folosite</vt:lpstr>
      <vt:lpstr>Embedded</vt:lpstr>
      <vt:lpstr>Filtru Kalman</vt:lpstr>
      <vt:lpstr>Rețele neurale</vt:lpstr>
      <vt:lpstr>Detecția orientării  vizuale</vt:lpstr>
      <vt:lpstr>Procedeele matematice folosite la rețeaua  convoluțională</vt:lpstr>
      <vt:lpstr>Predicție de cuvinte</vt:lpstr>
      <vt:lpstr>Arhitectura rețelei LSTM</vt:lpstr>
      <vt:lpstr>Posibilități de dezvoltare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Andrei Vasilcoi</cp:lastModifiedBy>
  <cp:revision>67</cp:revision>
  <dcterms:created xsi:type="dcterms:W3CDTF">2017-10-19T09:49:50Z</dcterms:created>
  <dcterms:modified xsi:type="dcterms:W3CDTF">2018-05-17T15:00:23Z</dcterms:modified>
</cp:coreProperties>
</file>